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92404C-3F75-4B3B-9BA7-33F4504CB06C}" type="datetimeFigureOut">
              <a:rPr lang="en-US" smtClean="0"/>
              <a:t>8/10/2020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B4169-19AE-4CEE-9012-9103C1908E66}" type="slidenum">
              <a:rPr lang="en-US" smtClean="0"/>
              <a:t>‹#›</a:t>
            </a:fld>
            <a:endParaRPr lang="en-US"/>
          </a:p>
        </p:txBody>
      </p:sp>
    </p:spTree>
    <p:extLst>
      <p:ext uri="{BB962C8B-B14F-4D97-AF65-F5344CB8AC3E}">
        <p14:creationId xmlns:p14="http://schemas.microsoft.com/office/powerpoint/2010/main" val="133438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recommendations on juvenile justice system which should be addressed to the state legislature. Those concerns include community involvement, law enforcement, courts, sentencing, and corrections. With such recommendations implemented, the future of the Juvenile Justice System will improve tremendously.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2</a:t>
            </a:fld>
            <a:endParaRPr lang="en-US"/>
          </a:p>
        </p:txBody>
      </p:sp>
    </p:spTree>
    <p:extLst>
      <p:ext uri="{BB962C8B-B14F-4D97-AF65-F5344CB8AC3E}">
        <p14:creationId xmlns:p14="http://schemas.microsoft.com/office/powerpoint/2010/main" val="165616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critical factors which should be integrated in the juvenile justice system is the community. In the recent days the community has seen a lot of leniency in the system hence the cause of raise in alarm.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3</a:t>
            </a:fld>
            <a:endParaRPr lang="en-US"/>
          </a:p>
        </p:txBody>
      </p:sp>
    </p:spTree>
    <p:extLst>
      <p:ext uri="{BB962C8B-B14F-4D97-AF65-F5344CB8AC3E}">
        <p14:creationId xmlns:p14="http://schemas.microsoft.com/office/powerpoint/2010/main" val="1035084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community has a significant role in the Juvenile Justice System. Members of the community should actively be involved in the Juvenile Justice System's activities as role models, taking part in decision-making, and engaging in various projects in the community with juvenile offenders.</a:t>
            </a:r>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4</a:t>
            </a:fld>
            <a:endParaRPr lang="en-US"/>
          </a:p>
        </p:txBody>
      </p:sp>
    </p:spTree>
    <p:extLst>
      <p:ext uri="{BB962C8B-B14F-4D97-AF65-F5344CB8AC3E}">
        <p14:creationId xmlns:p14="http://schemas.microsoft.com/office/powerpoint/2010/main" val="332463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 Justice System should utilize law enforcement in their operations. Law enforcement has a lot of significance in the system.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5</a:t>
            </a:fld>
            <a:endParaRPr lang="en-US"/>
          </a:p>
        </p:txBody>
      </p:sp>
    </p:spTree>
    <p:extLst>
      <p:ext uri="{BB962C8B-B14F-4D97-AF65-F5344CB8AC3E}">
        <p14:creationId xmlns:p14="http://schemas.microsoft.com/office/powerpoint/2010/main" val="4208776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Law enforcement in the Juvenile Justice System has been affected by a lack of training, motivation, resources, and goals. For law enforcement to be effective in the future, various strategies, such as training the staff, should be implemented as well as the Integrated Database implementation.</a:t>
            </a:r>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6</a:t>
            </a:fld>
            <a:endParaRPr lang="en-US"/>
          </a:p>
        </p:txBody>
      </p:sp>
    </p:spTree>
    <p:extLst>
      <p:ext uri="{BB962C8B-B14F-4D97-AF65-F5344CB8AC3E}">
        <p14:creationId xmlns:p14="http://schemas.microsoft.com/office/powerpoint/2010/main" val="705271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Courts should integrate both the parents and the community in the system of juvenile justice. Both Parents and the community have a key responsibility in helping to solve juvenile offenses.</a:t>
            </a:r>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7</a:t>
            </a:fld>
            <a:endParaRPr lang="en-US"/>
          </a:p>
        </p:txBody>
      </p:sp>
    </p:spTree>
    <p:extLst>
      <p:ext uri="{BB962C8B-B14F-4D97-AF65-F5344CB8AC3E}">
        <p14:creationId xmlns:p14="http://schemas.microsoft.com/office/powerpoint/2010/main" val="1808869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Juvenile Justice System, courts should involve parents more when handling juvenile offenses because they attribute these behaviors to poor parenting. The courts should also monitor the social services which are offered to the abused children. These efforts will help in strengthening the legal power of parents and community agencies to handle juvenile offenders.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8</a:t>
            </a:fld>
            <a:endParaRPr lang="en-US"/>
          </a:p>
        </p:txBody>
      </p:sp>
    </p:spTree>
    <p:extLst>
      <p:ext uri="{BB962C8B-B14F-4D97-AF65-F5344CB8AC3E}">
        <p14:creationId xmlns:p14="http://schemas.microsoft.com/office/powerpoint/2010/main" val="59962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corrections which are needed in the juvenile justice system in order to achieve there set objectives. Such corrections are mainly implemented in correctional facilities.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9</a:t>
            </a:fld>
            <a:endParaRPr lang="en-US"/>
          </a:p>
        </p:txBody>
      </p:sp>
    </p:spTree>
    <p:extLst>
      <p:ext uri="{BB962C8B-B14F-4D97-AF65-F5344CB8AC3E}">
        <p14:creationId xmlns:p14="http://schemas.microsoft.com/office/powerpoint/2010/main" val="3994378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Various corrections should be implemented in the Juvenile Justice System. These corrections are an expansion of treatment facilities, creation of a funding stream, the establishment of an oversight body, and including the development of the range of options for corrections. These corrections will play an essential role in transferring workforce and resources from the correctional facilities, which are run by the state to those at the regional and county levels.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10</a:t>
            </a:fld>
            <a:endParaRPr lang="en-US"/>
          </a:p>
        </p:txBody>
      </p:sp>
    </p:spTree>
    <p:extLst>
      <p:ext uri="{BB962C8B-B14F-4D97-AF65-F5344CB8AC3E}">
        <p14:creationId xmlns:p14="http://schemas.microsoft.com/office/powerpoint/2010/main" val="41678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 Justice System has a lot of justifications with regard to history. The system has changed a lot over time as a result of historical changes and development.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11</a:t>
            </a:fld>
            <a:endParaRPr lang="en-US"/>
          </a:p>
        </p:txBody>
      </p:sp>
    </p:spTree>
    <p:extLst>
      <p:ext uri="{BB962C8B-B14F-4D97-AF65-F5344CB8AC3E}">
        <p14:creationId xmlns:p14="http://schemas.microsoft.com/office/powerpoint/2010/main" val="983203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Various trends in the Juvenile Justice System have really impacted on the system. This trends have impacted both positively and negatively to the system.</a:t>
            </a:r>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12</a:t>
            </a:fld>
            <a:endParaRPr lang="en-US"/>
          </a:p>
        </p:txBody>
      </p:sp>
    </p:spTree>
    <p:extLst>
      <p:ext uri="{BB962C8B-B14F-4D97-AF65-F5344CB8AC3E}">
        <p14:creationId xmlns:p14="http://schemas.microsoft.com/office/powerpoint/2010/main" val="2229411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Theories of causation have different perspectives of explaining social environment. These theories focus on giving an explanation of how crimes can be explained differently.</a:t>
            </a:r>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13</a:t>
            </a:fld>
            <a:endParaRPr lang="en-US"/>
          </a:p>
        </p:txBody>
      </p:sp>
    </p:spTree>
    <p:extLst>
      <p:ext uri="{BB962C8B-B14F-4D97-AF65-F5344CB8AC3E}">
        <p14:creationId xmlns:p14="http://schemas.microsoft.com/office/powerpoint/2010/main" val="6843413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juvenile justice system has a lot of justifiable proofs as a system based on the changes that it has gone through due to the history, trends, causation theories, and potential for reform. These factors have created a lot of impact on the system either negatively or positively. These factors have helped improve the system's way of operations and hence be more productive.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14</a:t>
            </a:fld>
            <a:endParaRPr lang="en-US"/>
          </a:p>
        </p:txBody>
      </p:sp>
    </p:spTree>
    <p:extLst>
      <p:ext uri="{BB962C8B-B14F-4D97-AF65-F5344CB8AC3E}">
        <p14:creationId xmlns:p14="http://schemas.microsoft.com/office/powerpoint/2010/main" val="3577918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Juvenile justice system should integrate the community, law enforcers, courts and corrections in their system. This recommendations will help in the betterment of the future of the Juvenile Justice System. History, Trends, causation theories and potential for reform also give a justification for the system.</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E3B4169-19AE-4CEE-9012-9103C1908E66}" type="slidenum">
              <a:rPr lang="en-US" smtClean="0"/>
              <a:t>15</a:t>
            </a:fld>
            <a:endParaRPr lang="en-US"/>
          </a:p>
        </p:txBody>
      </p:sp>
    </p:spTree>
    <p:extLst>
      <p:ext uri="{BB962C8B-B14F-4D97-AF65-F5344CB8AC3E}">
        <p14:creationId xmlns:p14="http://schemas.microsoft.com/office/powerpoint/2010/main" val="3777446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FUTURE OF THE JUVENILE JUSTICE SYSTEM </a:t>
            </a:r>
            <a:endParaRPr lang="en-US" dirty="0"/>
          </a:p>
        </p:txBody>
      </p:sp>
      <p:sp>
        <p:nvSpPr>
          <p:cNvPr id="3" name="Subtitle 2"/>
          <p:cNvSpPr>
            <a:spLocks noGrp="1"/>
          </p:cNvSpPr>
          <p:nvPr>
            <p:ph type="subTitle" idx="1"/>
          </p:nvPr>
        </p:nvSpPr>
        <p:spPr/>
        <p:txBody>
          <a:bodyPr>
            <a:normAutofit lnSpcReduction="10000"/>
          </a:bodyPr>
          <a:lstStyle/>
          <a:p>
            <a:pPr algn="ctr"/>
            <a:r>
              <a:rPr lang="en-US" dirty="0" smtClean="0"/>
              <a:t>Student’s Name</a:t>
            </a:r>
          </a:p>
          <a:p>
            <a:pPr algn="ctr"/>
            <a:r>
              <a:rPr lang="en-US" dirty="0" smtClean="0"/>
              <a:t>Institutional Affiliation</a:t>
            </a:r>
          </a:p>
          <a:p>
            <a:pPr algn="ctr"/>
            <a:r>
              <a:rPr lang="en-US" dirty="0" smtClean="0"/>
              <a:t>Date</a:t>
            </a:r>
          </a:p>
          <a:p>
            <a:endParaRPr lang="en-US" dirty="0"/>
          </a:p>
        </p:txBody>
      </p:sp>
    </p:spTree>
    <p:extLst>
      <p:ext uri="{BB962C8B-B14F-4D97-AF65-F5344CB8AC3E}">
        <p14:creationId xmlns:p14="http://schemas.microsoft.com/office/powerpoint/2010/main" val="308498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r>
              <a:rPr lang="en-US" dirty="0"/>
              <a:t>This presentation entails a proposal addressed to the state legislature concerning the future of the Juvenile Justice System. This proposal discusses the following issues in the Juvenile Justice System:</a:t>
            </a:r>
          </a:p>
          <a:p>
            <a:r>
              <a:rPr lang="en-US" dirty="0"/>
              <a:t>Community involvement.</a:t>
            </a:r>
          </a:p>
          <a:p>
            <a:r>
              <a:rPr lang="en-US" dirty="0"/>
              <a:t>Law enforcement.</a:t>
            </a:r>
          </a:p>
          <a:p>
            <a:r>
              <a:rPr lang="en-US" dirty="0"/>
              <a:t>Courts and sentencing</a:t>
            </a:r>
          </a:p>
          <a:p>
            <a:r>
              <a:rPr lang="en-US" dirty="0"/>
              <a:t>Corrections.</a:t>
            </a:r>
          </a:p>
          <a:p>
            <a:r>
              <a:rPr lang="en-US" dirty="0"/>
              <a:t>Justification for the system.</a:t>
            </a:r>
          </a:p>
        </p:txBody>
      </p:sp>
    </p:spTree>
    <p:extLst>
      <p:ext uri="{BB962C8B-B14F-4D97-AF65-F5344CB8AC3E}">
        <p14:creationId xmlns:p14="http://schemas.microsoft.com/office/powerpoint/2010/main" val="3373218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Involvement</a:t>
            </a:r>
          </a:p>
        </p:txBody>
      </p:sp>
      <p:sp>
        <p:nvSpPr>
          <p:cNvPr id="3" name="Content Placeholder 2"/>
          <p:cNvSpPr>
            <a:spLocks noGrp="1"/>
          </p:cNvSpPr>
          <p:nvPr>
            <p:ph idx="1"/>
          </p:nvPr>
        </p:nvSpPr>
        <p:spPr/>
        <p:txBody>
          <a:bodyPr/>
          <a:lstStyle/>
          <a:p>
            <a:r>
              <a:rPr lang="en-US" dirty="0"/>
              <a:t>The trust of the community is one of the critical factors which should be brought back by the Juvenile Justice System.</a:t>
            </a:r>
          </a:p>
          <a:p>
            <a:r>
              <a:rPr lang="en-US" dirty="0"/>
              <a:t>The community nowadays sees a lot of leniency on the part of the Juvenile Justice System</a:t>
            </a:r>
            <a:r>
              <a:rPr lang="en-US" dirty="0" smtClean="0"/>
              <a:t>.</a:t>
            </a:r>
            <a:endParaRPr lang="en-US" dirty="0"/>
          </a:p>
          <a:p>
            <a:r>
              <a:rPr lang="en-US" dirty="0"/>
              <a:t>Some of the future proposals for the Juvenile Justice System to involve the community includes:</a:t>
            </a:r>
          </a:p>
          <a:p>
            <a:r>
              <a:rPr lang="en-US" dirty="0"/>
              <a:t>Making citizen role models who can be emulated by juvenile offenders.</a:t>
            </a:r>
          </a:p>
          <a:p>
            <a:r>
              <a:rPr lang="en-US" dirty="0"/>
              <a:t>Giving the community a chance to be part of the decision making process in offenses affecting the youth.</a:t>
            </a:r>
          </a:p>
          <a:p>
            <a:endParaRPr lang="en-US" dirty="0"/>
          </a:p>
        </p:txBody>
      </p:sp>
    </p:spTree>
    <p:extLst>
      <p:ext uri="{BB962C8B-B14F-4D97-AF65-F5344CB8AC3E}">
        <p14:creationId xmlns:p14="http://schemas.microsoft.com/office/powerpoint/2010/main" val="346123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involvement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Coming up with projects in the community that will involve both the citizens who are law-abiding and the youth offenders include activities such as</a:t>
            </a:r>
          </a:p>
          <a:p>
            <a:r>
              <a:rPr lang="en-US" dirty="0" smtClean="0"/>
              <a:t>Both </a:t>
            </a:r>
            <a:r>
              <a:rPr lang="en-US" dirty="0"/>
              <a:t>groups are working together activities such as gardening and conducting home repairs for the elderly. </a:t>
            </a:r>
          </a:p>
          <a:p>
            <a:r>
              <a:rPr lang="en-US" dirty="0" smtClean="0"/>
              <a:t>Taking </a:t>
            </a:r>
            <a:r>
              <a:rPr lang="en-US" dirty="0"/>
              <a:t>part in voluntary activities in the community where they can be trained and acquire skills such as handling population issues in shelters. </a:t>
            </a:r>
          </a:p>
          <a:p>
            <a:endParaRPr lang="en-US" dirty="0"/>
          </a:p>
        </p:txBody>
      </p:sp>
    </p:spTree>
    <p:extLst>
      <p:ext uri="{BB962C8B-B14F-4D97-AF65-F5344CB8AC3E}">
        <p14:creationId xmlns:p14="http://schemas.microsoft.com/office/powerpoint/2010/main" val="115414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Law Enforcement</a:t>
            </a:r>
          </a:p>
        </p:txBody>
      </p:sp>
      <p:sp>
        <p:nvSpPr>
          <p:cNvPr id="3" name="Content Placeholder 2"/>
          <p:cNvSpPr>
            <a:spLocks noGrp="1"/>
          </p:cNvSpPr>
          <p:nvPr>
            <p:ph idx="1"/>
          </p:nvPr>
        </p:nvSpPr>
        <p:spPr/>
        <p:txBody>
          <a:bodyPr/>
          <a:lstStyle/>
          <a:p>
            <a:r>
              <a:rPr lang="en-US" dirty="0"/>
              <a:t>Law enforcement in the Juvenile Justice System is mainly affected by the following </a:t>
            </a:r>
            <a:r>
              <a:rPr lang="en-US" dirty="0" smtClean="0"/>
              <a:t>factors(Scali</a:t>
            </a:r>
            <a:r>
              <a:rPr lang="en-US" dirty="0"/>
              <a:t>, </a:t>
            </a:r>
            <a:r>
              <a:rPr lang="en-US" dirty="0" smtClean="0"/>
              <a:t>2018):</a:t>
            </a:r>
            <a:endParaRPr lang="en-US" dirty="0"/>
          </a:p>
          <a:p>
            <a:r>
              <a:rPr lang="en-US" dirty="0"/>
              <a:t>Unavailability of training to the law enforcers in the juvenile system.</a:t>
            </a:r>
          </a:p>
          <a:p>
            <a:r>
              <a:rPr lang="en-US" dirty="0"/>
              <a:t>Lack of motivation to law enforcers in the juvenile system.</a:t>
            </a:r>
          </a:p>
          <a:p>
            <a:r>
              <a:rPr lang="en-US" dirty="0"/>
              <a:t>Lack of enough resources in law enforcement agencies.</a:t>
            </a:r>
          </a:p>
          <a:p>
            <a:r>
              <a:rPr lang="en-US" dirty="0"/>
              <a:t>Lack of clear goals of enforcing goals in the juvenile system.	</a:t>
            </a:r>
          </a:p>
          <a:p>
            <a:endParaRPr lang="en-US" dirty="0"/>
          </a:p>
          <a:p>
            <a:endParaRPr lang="en-US" dirty="0"/>
          </a:p>
        </p:txBody>
      </p:sp>
    </p:spTree>
    <p:extLst>
      <p:ext uri="{BB962C8B-B14F-4D97-AF65-F5344CB8AC3E}">
        <p14:creationId xmlns:p14="http://schemas.microsoft.com/office/powerpoint/2010/main" val="1820566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Law enforcement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In order to fix those issues affecting law enforcement in the juvenile system in the future, the following measures have to be taken into consideration:</a:t>
            </a:r>
          </a:p>
          <a:p>
            <a:r>
              <a:rPr lang="en-US" dirty="0"/>
              <a:t>Conducting more training at law enforcement academies.</a:t>
            </a:r>
          </a:p>
          <a:p>
            <a:r>
              <a:rPr lang="en-US" dirty="0"/>
              <a:t>Coming up with other forms of training even after the training.</a:t>
            </a:r>
          </a:p>
          <a:p>
            <a:r>
              <a:rPr lang="en-US" dirty="0"/>
              <a:t>Conducting seminars with other law enforcement departments.</a:t>
            </a:r>
          </a:p>
          <a:p>
            <a:r>
              <a:rPr lang="en-US" dirty="0"/>
              <a:t>Designing a mode of implementation of a fully-fledged Integrated Database.</a:t>
            </a:r>
          </a:p>
          <a:p>
            <a:endParaRPr lang="en-US" dirty="0"/>
          </a:p>
        </p:txBody>
      </p:sp>
    </p:spTree>
    <p:extLst>
      <p:ext uri="{BB962C8B-B14F-4D97-AF65-F5344CB8AC3E}">
        <p14:creationId xmlns:p14="http://schemas.microsoft.com/office/powerpoint/2010/main" val="169694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Courts and Sentencing</a:t>
            </a:r>
          </a:p>
        </p:txBody>
      </p:sp>
      <p:sp>
        <p:nvSpPr>
          <p:cNvPr id="3" name="Content Placeholder 2"/>
          <p:cNvSpPr>
            <a:spLocks noGrp="1"/>
          </p:cNvSpPr>
          <p:nvPr>
            <p:ph idx="1"/>
          </p:nvPr>
        </p:nvSpPr>
        <p:spPr/>
        <p:txBody>
          <a:bodyPr/>
          <a:lstStyle/>
          <a:p>
            <a:r>
              <a:rPr lang="en-US" dirty="0"/>
              <a:t>The courts will involve the parents more in juvenile offenses.</a:t>
            </a:r>
          </a:p>
          <a:p>
            <a:r>
              <a:rPr lang="en-US" dirty="0"/>
              <a:t>This will also help in increasing the legal power of both community agencies and parents who are responsible for juvenile offenders.</a:t>
            </a:r>
          </a:p>
          <a:p>
            <a:r>
              <a:rPr lang="en-US" dirty="0"/>
              <a:t>The courts will also monitor the efforts of social services concerning the services which are offered to those children who are abused and neglected.</a:t>
            </a:r>
          </a:p>
          <a:p>
            <a:endParaRPr lang="en-US" dirty="0"/>
          </a:p>
          <a:p>
            <a:endParaRPr lang="en-US" dirty="0"/>
          </a:p>
        </p:txBody>
      </p:sp>
    </p:spTree>
    <p:extLst>
      <p:ext uri="{BB962C8B-B14F-4D97-AF65-F5344CB8AC3E}">
        <p14:creationId xmlns:p14="http://schemas.microsoft.com/office/powerpoint/2010/main" val="2718616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Courts and sentencing continuation</a:t>
            </a:r>
            <a:endParaRPr lang="en-US" dirty="0"/>
          </a:p>
        </p:txBody>
      </p:sp>
      <p:sp>
        <p:nvSpPr>
          <p:cNvPr id="3" name="Content Placeholder 2"/>
          <p:cNvSpPr>
            <a:spLocks noGrp="1"/>
          </p:cNvSpPr>
          <p:nvPr>
            <p:ph idx="1"/>
          </p:nvPr>
        </p:nvSpPr>
        <p:spPr/>
        <p:txBody>
          <a:bodyPr/>
          <a:lstStyle/>
          <a:p>
            <a:r>
              <a:rPr lang="en-US" dirty="0"/>
              <a:t>The courts will consider children who are abused and neglected as delinquent.</a:t>
            </a:r>
          </a:p>
          <a:p>
            <a:r>
              <a:rPr lang="en-US" dirty="0"/>
              <a:t>An example of such an incident in the state of Oregon whereby a law was passed that a parent is forced to attend classes of parenting and fined when his or her child violets the law.</a:t>
            </a:r>
          </a:p>
          <a:p>
            <a:r>
              <a:rPr lang="en-US" dirty="0"/>
              <a:t>The cause of misbehavior by juveniles is usually based on the ideology of poor parenting</a:t>
            </a:r>
          </a:p>
          <a:p>
            <a:endParaRPr lang="en-US" dirty="0"/>
          </a:p>
        </p:txBody>
      </p:sp>
    </p:spTree>
    <p:extLst>
      <p:ext uri="{BB962C8B-B14F-4D97-AF65-F5344CB8AC3E}">
        <p14:creationId xmlns:p14="http://schemas.microsoft.com/office/powerpoint/2010/main" val="2124066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Corrections</a:t>
            </a:r>
          </a:p>
        </p:txBody>
      </p:sp>
      <p:sp>
        <p:nvSpPr>
          <p:cNvPr id="3" name="Content Placeholder 2"/>
          <p:cNvSpPr>
            <a:spLocks noGrp="1"/>
          </p:cNvSpPr>
          <p:nvPr>
            <p:ph idx="1"/>
          </p:nvPr>
        </p:nvSpPr>
        <p:spPr/>
        <p:txBody>
          <a:bodyPr/>
          <a:lstStyle/>
          <a:p>
            <a:r>
              <a:rPr lang="en-US" dirty="0"/>
              <a:t>C</a:t>
            </a:r>
            <a:r>
              <a:rPr lang="en-US" dirty="0" smtClean="0"/>
              <a:t>reation </a:t>
            </a:r>
            <a:r>
              <a:rPr lang="en-US" dirty="0"/>
              <a:t>and expansion of treatment facilities that are county-based </a:t>
            </a:r>
            <a:endParaRPr lang="en-US" dirty="0" smtClean="0"/>
          </a:p>
          <a:p>
            <a:r>
              <a:rPr lang="en-US" dirty="0" smtClean="0"/>
              <a:t>This will </a:t>
            </a:r>
            <a:r>
              <a:rPr lang="en-US" dirty="0"/>
              <a:t>help </a:t>
            </a:r>
            <a:r>
              <a:rPr lang="en-US" dirty="0" smtClean="0"/>
              <a:t>in </a:t>
            </a:r>
            <a:r>
              <a:rPr lang="en-US" dirty="0"/>
              <a:t>absorbing the population of juvenile offenders who are currently at the correctional facilities run by the state.</a:t>
            </a:r>
          </a:p>
          <a:p>
            <a:r>
              <a:rPr lang="en-US" dirty="0"/>
              <a:t>Creation of funding </a:t>
            </a:r>
            <a:r>
              <a:rPr lang="en-US" dirty="0" smtClean="0"/>
              <a:t>stream which </a:t>
            </a:r>
            <a:r>
              <a:rPr lang="en-US" dirty="0"/>
              <a:t>is </a:t>
            </a:r>
            <a:r>
              <a:rPr lang="en-US" dirty="0" smtClean="0"/>
              <a:t>permanent.</a:t>
            </a:r>
          </a:p>
          <a:p>
            <a:r>
              <a:rPr lang="en-US" dirty="0" smtClean="0"/>
              <a:t>This </a:t>
            </a:r>
            <a:r>
              <a:rPr lang="en-US" dirty="0"/>
              <a:t>will in the process of transferring resources to the departments of county probation from the correctional facilities which are run by the state.</a:t>
            </a:r>
          </a:p>
          <a:p>
            <a:endParaRPr lang="en-US" dirty="0"/>
          </a:p>
        </p:txBody>
      </p:sp>
    </p:spTree>
    <p:extLst>
      <p:ext uri="{BB962C8B-B14F-4D97-AF65-F5344CB8AC3E}">
        <p14:creationId xmlns:p14="http://schemas.microsoft.com/office/powerpoint/2010/main" val="568706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Corrections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Establishment of an oversight body that is controlled by the </a:t>
            </a:r>
            <a:r>
              <a:rPr lang="en-US" dirty="0" smtClean="0"/>
              <a:t>state.</a:t>
            </a:r>
          </a:p>
          <a:p>
            <a:r>
              <a:rPr lang="en-US" dirty="0" smtClean="0"/>
              <a:t>This will </a:t>
            </a:r>
            <a:r>
              <a:rPr lang="en-US" dirty="0"/>
              <a:t>help in provision of technical assistance as well as monitoring both regional and county supervisory programs and the treatment of juvenile justice.</a:t>
            </a:r>
          </a:p>
          <a:p>
            <a:r>
              <a:rPr lang="en-US" dirty="0"/>
              <a:t>Expansion of the range of options of corrections at both the regional and county levels by using the evidence-based services and programs of both non-profit and private </a:t>
            </a:r>
            <a:r>
              <a:rPr lang="en-US" dirty="0" smtClean="0"/>
              <a:t>agencies(Ray</a:t>
            </a:r>
            <a:r>
              <a:rPr lang="en-US" dirty="0"/>
              <a:t>, </a:t>
            </a:r>
            <a:r>
              <a:rPr lang="en-US" dirty="0" smtClean="0"/>
              <a:t>2017</a:t>
            </a:r>
            <a:r>
              <a:rPr lang="en-US" dirty="0"/>
              <a:t>). </a:t>
            </a:r>
          </a:p>
          <a:p>
            <a:endParaRPr lang="en-US" dirty="0"/>
          </a:p>
        </p:txBody>
      </p:sp>
    </p:spTree>
    <p:extLst>
      <p:ext uri="{BB962C8B-B14F-4D97-AF65-F5344CB8AC3E}">
        <p14:creationId xmlns:p14="http://schemas.microsoft.com/office/powerpoint/2010/main" val="2220442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 based on history</a:t>
            </a:r>
          </a:p>
        </p:txBody>
      </p:sp>
      <p:sp>
        <p:nvSpPr>
          <p:cNvPr id="3" name="Content Placeholder 2"/>
          <p:cNvSpPr>
            <a:spLocks noGrp="1"/>
          </p:cNvSpPr>
          <p:nvPr>
            <p:ph idx="1"/>
          </p:nvPr>
        </p:nvSpPr>
        <p:spPr/>
        <p:txBody>
          <a:bodyPr/>
          <a:lstStyle/>
          <a:p>
            <a:r>
              <a:rPr lang="en-US" dirty="0"/>
              <a:t>One of the juvenile characteristics that have developed over time is the issue of extending their authority on the forms of behavior, which is not a crime when committed by an adult.</a:t>
            </a:r>
          </a:p>
          <a:p>
            <a:r>
              <a:rPr lang="en-US" dirty="0"/>
              <a:t>Over the years, juvenile courts have employed behavioral scientists because delinquency was seen as a disease that needed diagnosis and treatment from experts.</a:t>
            </a:r>
          </a:p>
          <a:p>
            <a:r>
              <a:rPr lang="en-US" dirty="0"/>
              <a:t>Juvenile courts have also been empowered to conduct their actions in a way that is not consistent with the procedural safeguards, which are usually made available in the regular courts for the adults.</a:t>
            </a:r>
          </a:p>
          <a:p>
            <a:r>
              <a:rPr lang="en-US" dirty="0"/>
              <a:t>The establishment of separate juvenile courts over the years also served as a consequence of the segregation principle of adult offenders from juveniles.</a:t>
            </a:r>
          </a:p>
          <a:p>
            <a:endParaRPr lang="en-US" dirty="0"/>
          </a:p>
          <a:p>
            <a:endParaRPr lang="en-US" dirty="0"/>
          </a:p>
        </p:txBody>
      </p:sp>
    </p:spTree>
    <p:extLst>
      <p:ext uri="{BB962C8B-B14F-4D97-AF65-F5344CB8AC3E}">
        <p14:creationId xmlns:p14="http://schemas.microsoft.com/office/powerpoint/2010/main" val="3258298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 based on trends</a:t>
            </a:r>
          </a:p>
        </p:txBody>
      </p:sp>
      <p:sp>
        <p:nvSpPr>
          <p:cNvPr id="3" name="Content Placeholder 2"/>
          <p:cNvSpPr>
            <a:spLocks noGrp="1"/>
          </p:cNvSpPr>
          <p:nvPr>
            <p:ph idx="1"/>
          </p:nvPr>
        </p:nvSpPr>
        <p:spPr/>
        <p:txBody>
          <a:bodyPr>
            <a:normAutofit lnSpcReduction="10000"/>
          </a:bodyPr>
          <a:lstStyle/>
          <a:p>
            <a:r>
              <a:rPr lang="en-US" dirty="0"/>
              <a:t>The juvenile justice system has led to the emergence of various trends, such as:</a:t>
            </a:r>
          </a:p>
          <a:p>
            <a:r>
              <a:rPr lang="en-US" dirty="0"/>
              <a:t>Restoration of the jurisdiction in the juvenile courts.</a:t>
            </a:r>
          </a:p>
          <a:p>
            <a:r>
              <a:rPr lang="en-US" dirty="0"/>
              <a:t>Creating a shift of resources to alternatives that are community-based from incarceration.</a:t>
            </a:r>
          </a:p>
          <a:p>
            <a:r>
              <a:rPr lang="en-US" dirty="0"/>
              <a:t>Provision of public defense, which is reliable for juveniles.</a:t>
            </a:r>
          </a:p>
          <a:p>
            <a:r>
              <a:rPr lang="en-US" dirty="0"/>
              <a:t>Addressing ethnic and racial disparities present in the justice systems.</a:t>
            </a:r>
          </a:p>
          <a:p>
            <a:r>
              <a:rPr lang="en-US" dirty="0"/>
              <a:t>Creating a system that will respond more effectively to the needs of juvenile offenders such as mental health.</a:t>
            </a:r>
          </a:p>
          <a:p>
            <a:r>
              <a:rPr lang="en-US" dirty="0"/>
              <a:t>Improvement of aftercare and re-entry youth programs.</a:t>
            </a:r>
          </a:p>
          <a:p>
            <a:r>
              <a:rPr lang="en-US" dirty="0"/>
              <a:t> </a:t>
            </a:r>
          </a:p>
          <a:p>
            <a:endParaRPr lang="en-US" dirty="0"/>
          </a:p>
          <a:p>
            <a:endParaRPr lang="en-US" dirty="0"/>
          </a:p>
        </p:txBody>
      </p:sp>
    </p:spTree>
    <p:extLst>
      <p:ext uri="{BB962C8B-B14F-4D97-AF65-F5344CB8AC3E}">
        <p14:creationId xmlns:p14="http://schemas.microsoft.com/office/powerpoint/2010/main" val="563295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 based on causation theories</a:t>
            </a:r>
          </a:p>
        </p:txBody>
      </p:sp>
      <p:sp>
        <p:nvSpPr>
          <p:cNvPr id="3" name="Content Placeholder 2"/>
          <p:cNvSpPr>
            <a:spLocks noGrp="1"/>
          </p:cNvSpPr>
          <p:nvPr>
            <p:ph idx="1"/>
          </p:nvPr>
        </p:nvSpPr>
        <p:spPr/>
        <p:txBody>
          <a:bodyPr/>
          <a:lstStyle/>
          <a:p>
            <a:r>
              <a:rPr lang="en-US" dirty="0"/>
              <a:t>Causation theories explain the crime in different perspectives of the social environment, such as the community.</a:t>
            </a:r>
          </a:p>
          <a:p>
            <a:r>
              <a:rPr lang="en-US" dirty="0"/>
              <a:t>These theories, however, differ from each other because;</a:t>
            </a:r>
          </a:p>
          <a:p>
            <a:r>
              <a:rPr lang="en-US" dirty="0"/>
              <a:t>Some focus on different social, environmental features.</a:t>
            </a:r>
          </a:p>
          <a:p>
            <a:r>
              <a:rPr lang="en-US" dirty="0"/>
              <a:t>Some offer different accounts of how the social environment causes crime.</a:t>
            </a:r>
          </a:p>
          <a:p>
            <a:r>
              <a:rPr lang="en-US" dirty="0"/>
              <a:t>Some focus on giving explanations of the differences in crime individually.</a:t>
            </a:r>
          </a:p>
          <a:p>
            <a:r>
              <a:rPr lang="en-US" dirty="0"/>
              <a:t>Some, on the other hand, try to explain group differences in crime.</a:t>
            </a:r>
          </a:p>
          <a:p>
            <a:endParaRPr lang="en-US" dirty="0"/>
          </a:p>
        </p:txBody>
      </p:sp>
    </p:spTree>
    <p:extLst>
      <p:ext uri="{BB962C8B-B14F-4D97-AF65-F5344CB8AC3E}">
        <p14:creationId xmlns:p14="http://schemas.microsoft.com/office/powerpoint/2010/main" val="419976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Justification based on the potential for reform</a:t>
            </a:r>
          </a:p>
        </p:txBody>
      </p:sp>
      <p:sp>
        <p:nvSpPr>
          <p:cNvPr id="3" name="Content Placeholder 2"/>
          <p:cNvSpPr>
            <a:spLocks noGrp="1"/>
          </p:cNvSpPr>
          <p:nvPr>
            <p:ph idx="1"/>
          </p:nvPr>
        </p:nvSpPr>
        <p:spPr/>
        <p:txBody>
          <a:bodyPr/>
          <a:lstStyle/>
          <a:p>
            <a:r>
              <a:rPr lang="en-US" dirty="0"/>
              <a:t>The juvenile justice system has a lot of potential for reforms which include:</a:t>
            </a:r>
          </a:p>
          <a:p>
            <a:r>
              <a:rPr lang="en-US" dirty="0"/>
              <a:t>There can be a significant contribution of psychosocial factors to the adolescents being involved in criminal activity.</a:t>
            </a:r>
          </a:p>
          <a:p>
            <a:r>
              <a:rPr lang="en-US" dirty="0"/>
              <a:t>Most juveniles are likely to mature from tendencies such as being involved in crimes as a result of the influence on criminal activities by minors, which has a developmental nature.</a:t>
            </a:r>
          </a:p>
          <a:p>
            <a:r>
              <a:rPr lang="en-US" dirty="0"/>
              <a:t>During adolescence, teenagers acquire skills that are necessary for assuming adult roles, so much potential should be accorded guidance to achieve such goals.</a:t>
            </a:r>
          </a:p>
          <a:p>
            <a:r>
              <a:rPr lang="en-US" dirty="0"/>
              <a:t>When holding adolescents accountable for offenses, knowledge about their development has implications for the justice system to be fair. </a:t>
            </a:r>
          </a:p>
          <a:p>
            <a:endParaRPr lang="en-US" dirty="0"/>
          </a:p>
        </p:txBody>
      </p:sp>
    </p:spTree>
    <p:extLst>
      <p:ext uri="{BB962C8B-B14F-4D97-AF65-F5344CB8AC3E}">
        <p14:creationId xmlns:p14="http://schemas.microsoft.com/office/powerpoint/2010/main" val="1778786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a:t>In conclusion, the juvenile justice system's primary purpose is to merely the young offenders from ending up being criminals regardless of their </a:t>
            </a:r>
            <a:r>
              <a:rPr lang="en-US" dirty="0" smtClean="0"/>
              <a:t>age. </a:t>
            </a:r>
          </a:p>
          <a:p>
            <a:r>
              <a:rPr lang="en-US" dirty="0" smtClean="0"/>
              <a:t>Courts </a:t>
            </a:r>
            <a:r>
              <a:rPr lang="en-US" dirty="0"/>
              <a:t>should come up with new ways of helping youth </a:t>
            </a:r>
            <a:r>
              <a:rPr lang="en-US" dirty="0" smtClean="0"/>
              <a:t>offenders. </a:t>
            </a:r>
          </a:p>
          <a:p>
            <a:r>
              <a:rPr lang="en-US" dirty="0" smtClean="0"/>
              <a:t>Combined </a:t>
            </a:r>
            <a:r>
              <a:rPr lang="en-US" dirty="0"/>
              <a:t>resources from both the community and law enforcers should also play a critical role in tackling the juveniles who participate in criminal activities</a:t>
            </a:r>
            <a:r>
              <a:rPr lang="en-US" dirty="0" smtClean="0"/>
              <a:t>.</a:t>
            </a:r>
          </a:p>
          <a:p>
            <a:r>
              <a:rPr lang="en-US" dirty="0" smtClean="0"/>
              <a:t> </a:t>
            </a:r>
            <a:r>
              <a:rPr lang="en-US" dirty="0"/>
              <a:t>With all these recommendations in place, there can be a justification for a better future for the </a:t>
            </a:r>
            <a:r>
              <a:rPr lang="en-US" dirty="0" smtClean="0"/>
              <a:t>youths(Grisso, 2019</a:t>
            </a:r>
            <a:r>
              <a:rPr lang="en-US" dirty="0"/>
              <a:t>).</a:t>
            </a:r>
          </a:p>
          <a:p>
            <a:endParaRPr lang="en-US" dirty="0"/>
          </a:p>
          <a:p>
            <a:endParaRPr lang="en-US" dirty="0"/>
          </a:p>
        </p:txBody>
      </p:sp>
    </p:spTree>
    <p:extLst>
      <p:ext uri="{BB962C8B-B14F-4D97-AF65-F5344CB8AC3E}">
        <p14:creationId xmlns:p14="http://schemas.microsoft.com/office/powerpoint/2010/main" val="1476435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Grisso, T. (2019). Three Opportunities for the Future of Juvenile Forensic Assessment. Criminal Justice and Behavior, 46(12), 1671-1677.</a:t>
            </a:r>
          </a:p>
          <a:p>
            <a:r>
              <a:rPr lang="en-US" dirty="0" smtClean="0"/>
              <a:t>Scali, M. A. (2018). Being David: the future of juvenile defense and the Goliath of the youth injustice. In Rights, Race, and Reform(pp. 185-198). Routledge.</a:t>
            </a:r>
          </a:p>
          <a:p>
            <a:r>
              <a:rPr lang="en-US" dirty="0" smtClean="0"/>
              <a:t>Ray, J. V. (2017). Juvenile diversion. The Encyclopedia of Corrections, 1-4.</a:t>
            </a:r>
            <a:endParaRPr lang="en-US" dirty="0"/>
          </a:p>
        </p:txBody>
      </p:sp>
    </p:spTree>
    <p:extLst>
      <p:ext uri="{BB962C8B-B14F-4D97-AF65-F5344CB8AC3E}">
        <p14:creationId xmlns:p14="http://schemas.microsoft.com/office/powerpoint/2010/main" val="39812858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53</TotalTime>
  <Words>1824</Words>
  <Application>Microsoft Office PowerPoint</Application>
  <PresentationFormat>Widescreen</PresentationFormat>
  <Paragraphs>118</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Trebuchet MS</vt:lpstr>
      <vt:lpstr>Wingdings 3</vt:lpstr>
      <vt:lpstr>Facet</vt:lpstr>
      <vt:lpstr>FUTURE OF THE JUVENILE JUSTICE SYSTEM </vt:lpstr>
      <vt:lpstr>Introduction</vt:lpstr>
      <vt:lpstr>Community Involvement</vt:lpstr>
      <vt:lpstr>Community involvement cont…</vt:lpstr>
      <vt:lpstr>Law Enforcement</vt:lpstr>
      <vt:lpstr>Law enforcement cont…</vt:lpstr>
      <vt:lpstr>Courts and Sentencing</vt:lpstr>
      <vt:lpstr>Courts and sentencing continuation</vt:lpstr>
      <vt:lpstr>Corrections</vt:lpstr>
      <vt:lpstr>Corrections cont…</vt:lpstr>
      <vt:lpstr>Justification based on history</vt:lpstr>
      <vt:lpstr>Justification based on trends</vt:lpstr>
      <vt:lpstr>Justification based on causation theories</vt:lpstr>
      <vt:lpstr>Justification based on the potential for reform</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OF THE JUVENILE JUSTICE SYSTEM </dc:title>
  <dc:creator>DIANA</dc:creator>
  <cp:lastModifiedBy>DIANA</cp:lastModifiedBy>
  <cp:revision>16</cp:revision>
  <dcterms:created xsi:type="dcterms:W3CDTF">2020-08-10T14:52:50Z</dcterms:created>
  <dcterms:modified xsi:type="dcterms:W3CDTF">2020-08-10T16:38:00Z</dcterms:modified>
</cp:coreProperties>
</file>